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Приветствую, коллеги. Сегодня мы представляем проект кофейни формата «у дома», ориентированной на высокий регулярный LTV и стабильный спрос внутри спального района.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Мы выбрали локацию в новом жилом комплексе на 12 тысяч жителей с дефицитом качественного сервиса. Это гарантирует постоянный ежедневный трафик без сезонных спадов центра города.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 меню нет сложной кухни, что минимизирует списания и капитальные затраты на вытяжку. Основной фокус сделан на скорость отдачи напитков и свежие десерты высокой маржинальности.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Расчеты основаны на консервативном сценарии при загрузке 180 чеков в день к шестому месяцу. Выход на операционный ноль запланирован уже на третий месяц после открытия.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Команда имеет опыт запуска трех подобных проектов, поэтому процесс стандартизирован. Подрядчики по оборудованию и отделке уже зафиксировали предварительные сметы.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Мы предлагаем полностью упакованный бизнес с прозрачной отчетностью и быстрой окупаемостью. Готовы предоставить детализированную финансовую модель в Excel и ответить на вопросы.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600" y="2232660"/>
            <a:ext cx="838200" cy="76200"/>
          </a:xfrm>
          <a:prstGeom prst="rect">
            <a:avLst/>
          </a:prstGeom>
          <a:solidFill>
            <a:srgbClr val="4D7C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2537460"/>
            <a:ext cx="8229600" cy="213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960" b="1">
                <a:solidFill>
                  <a:srgbClr val="FFFFFF"/>
                </a:solidFill>
                <a:latin typeface="Arial"/>
              </a:rPr>
              <a:t>Кофейня формата «у дома»: инвестиционный проект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4747260"/>
            <a:ext cx="822960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039" b="0">
                <a:solidFill>
                  <a:srgbClr val="E2E8F0"/>
                </a:solidFill>
                <a:latin typeface="Arial"/>
              </a:rPr>
              <a:t>Создание прибыльной локальной точки в развитом спальном районе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09600" y="609600"/>
            <a:ext cx="685800" cy="60960"/>
          </a:xfrm>
          <a:prstGeom prst="rect">
            <a:avLst/>
          </a:prstGeom>
          <a:solidFill>
            <a:srgbClr val="4D7C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838200"/>
            <a:ext cx="10972800" cy="6629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1F3D2B"/>
                </a:solidFill>
                <a:latin typeface="Arial"/>
              </a:rPr>
              <a:t>Аудитория и специфика локации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600" y="1729740"/>
            <a:ext cx="5295900" cy="4594860"/>
          </a:xfrm>
          <a:prstGeom prst="roundRect">
            <a:avLst>
              <a:gd name="adj" fmla="val 4000"/>
            </a:avLst>
          </a:prstGeom>
          <a:solidFill>
            <a:srgbClr val="E8E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1729740"/>
            <a:ext cx="5295900" cy="60960"/>
          </a:xfrm>
          <a:prstGeom prst="rect">
            <a:avLst/>
          </a:prstGeom>
          <a:solidFill>
            <a:srgbClr val="4D7C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034540"/>
            <a:ext cx="4686300" cy="4495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039" b="1">
                <a:solidFill>
                  <a:srgbClr val="1F3D2B"/>
                </a:solidFill>
                <a:latin typeface="Arial"/>
              </a:rPr>
              <a:t>Портрет потребителя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560320"/>
            <a:ext cx="4686300" cy="17602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213360" indent="-213360">
              <a:lnSpc>
                <a:spcPct val="100000"/>
              </a:lnSpc>
              <a:spcAft>
                <a:spcPts val="702"/>
              </a:spcAft>
              <a:buClr>
                <a:srgbClr val="4D7C0F"/>
              </a:buClr>
              <a:buChar char="•"/>
            </a:pPr>
            <a:r>
              <a:rPr sz="1560" b="0">
                <a:solidFill>
                  <a:srgbClr val="3F4A3C"/>
                </a:solidFill>
                <a:latin typeface="Arial"/>
              </a:rPr>
              <a:t>Удаленные сотрудники и фрилансеры с чеком на 2–3 чашки в день</a:t>
            </a:r>
          </a:p>
          <a:p>
            <a:pPr algn="l" marL="213360" indent="-213360">
              <a:lnSpc>
                <a:spcPct val="100000"/>
              </a:lnSpc>
              <a:spcAft>
                <a:spcPts val="702"/>
              </a:spcAft>
              <a:buClr>
                <a:srgbClr val="4D7C0F"/>
              </a:buClr>
              <a:buChar char="•"/>
            </a:pPr>
            <a:r>
              <a:rPr sz="1560" b="0">
                <a:solidFill>
                  <a:srgbClr val="3F4A3C"/>
                </a:solidFill>
                <a:latin typeface="Arial"/>
              </a:rPr>
              <a:t>Молодые семьи с детьми на утренних и вечерних прогулках</a:t>
            </a:r>
          </a:p>
          <a:p>
            <a:pPr algn="l" marL="213360" indent="-213360">
              <a:lnSpc>
                <a:spcPct val="100000"/>
              </a:lnSpc>
              <a:buClr>
                <a:srgbClr val="4D7C0F"/>
              </a:buClr>
              <a:buChar char="•"/>
            </a:pPr>
            <a:r>
              <a:rPr sz="1560" b="0">
                <a:solidFill>
                  <a:srgbClr val="3F4A3C"/>
                </a:solidFill>
                <a:latin typeface="Arial"/>
              </a:rPr>
              <a:t>Утренний транзитный поток жителей к метро и остановкам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86500" y="1729740"/>
            <a:ext cx="5295900" cy="4594860"/>
          </a:xfrm>
          <a:prstGeom prst="roundRect">
            <a:avLst>
              <a:gd name="adj" fmla="val 4000"/>
            </a:avLst>
          </a:prstGeom>
          <a:solidFill>
            <a:srgbClr val="E8E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86500" y="1729740"/>
            <a:ext cx="5295900" cy="60960"/>
          </a:xfrm>
          <a:prstGeom prst="rect">
            <a:avLst/>
          </a:prstGeom>
          <a:solidFill>
            <a:srgbClr val="4D7C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91300" y="2034540"/>
            <a:ext cx="468630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039" b="1">
                <a:solidFill>
                  <a:srgbClr val="1F3D2B"/>
                </a:solidFill>
                <a:latin typeface="Arial"/>
              </a:rPr>
              <a:t>Преимущества спального района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91300" y="2887980"/>
            <a:ext cx="4686300" cy="17602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213360" indent="-213360">
              <a:lnSpc>
                <a:spcPct val="100000"/>
              </a:lnSpc>
              <a:spcAft>
                <a:spcPts val="702"/>
              </a:spcAft>
              <a:buClr>
                <a:srgbClr val="4D7C0F"/>
              </a:buClr>
              <a:buChar char="•"/>
            </a:pPr>
            <a:r>
              <a:rPr sz="1560" b="0">
                <a:solidFill>
                  <a:srgbClr val="3F4A3C"/>
                </a:solidFill>
                <a:latin typeface="Arial"/>
              </a:rPr>
              <a:t>Арендная ставка на 40% ниже, чем в центральных локациях</a:t>
            </a:r>
          </a:p>
          <a:p>
            <a:pPr algn="l" marL="213360" indent="-213360">
              <a:lnSpc>
                <a:spcPct val="100000"/>
              </a:lnSpc>
              <a:spcAft>
                <a:spcPts val="702"/>
              </a:spcAft>
              <a:buClr>
                <a:srgbClr val="4D7C0F"/>
              </a:buClr>
              <a:buChar char="•"/>
            </a:pPr>
            <a:r>
              <a:rPr sz="1560" b="0">
                <a:solidFill>
                  <a:srgbClr val="3F4A3C"/>
                </a:solidFill>
                <a:latin typeface="Arial"/>
              </a:rPr>
              <a:t>Высокая регулярность визитов и быстрое формирование базы постоянных гостей</a:t>
            </a:r>
          </a:p>
          <a:p>
            <a:pPr algn="l" marL="213360" indent="-213360">
              <a:lnSpc>
                <a:spcPct val="100000"/>
              </a:lnSpc>
              <a:buClr>
                <a:srgbClr val="4D7C0F"/>
              </a:buClr>
              <a:buChar char="•"/>
            </a:pPr>
            <a:r>
              <a:rPr sz="1560" b="0">
                <a:solidFill>
                  <a:srgbClr val="3F4A3C"/>
                </a:solidFill>
                <a:latin typeface="Arial"/>
              </a:rPr>
              <a:t>Минимальная прямая конкуренция с качественным спешелти-зерном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438900"/>
            <a:ext cx="1524000" cy="2133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60" b="0">
                <a:solidFill>
                  <a:srgbClr val="3F4A3C"/>
                </a:solidFill>
                <a:latin typeface="Arial"/>
              </a:rPr>
              <a:t>2 / 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lide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0"/>
            <a:ext cx="56388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09600" y="685800"/>
            <a:ext cx="685800" cy="60960"/>
          </a:xfrm>
          <a:prstGeom prst="rect">
            <a:avLst/>
          </a:prstGeom>
          <a:solidFill>
            <a:srgbClr val="4D7C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914400"/>
            <a:ext cx="5334000" cy="11887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120" b="1">
                <a:solidFill>
                  <a:srgbClr val="1F3D2B"/>
                </a:solidFill>
                <a:latin typeface="Arial"/>
              </a:rPr>
              <a:t>Концепция и продуктовая матрица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293620"/>
            <a:ext cx="5334000" cy="29946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251460" indent="-251460">
              <a:lnSpc>
                <a:spcPct val="100000"/>
              </a:lnSpc>
              <a:spcAft>
                <a:spcPts val="810"/>
              </a:spcAft>
              <a:buClr>
                <a:srgbClr val="4D7C0F"/>
              </a:buClr>
              <a:buChar char="•"/>
            </a:pPr>
            <a:r>
              <a:rPr sz="1800" b="0">
                <a:solidFill>
                  <a:srgbClr val="3F4A3C"/>
                </a:solidFill>
                <a:latin typeface="Arial"/>
              </a:rPr>
              <a:t>Кофе класса спешелти по справедливой цене для повседневного потребления</a:t>
            </a:r>
          </a:p>
          <a:p>
            <a:pPr algn="l" marL="251460" indent="-251460">
              <a:lnSpc>
                <a:spcPct val="100000"/>
              </a:lnSpc>
              <a:spcAft>
                <a:spcPts val="810"/>
              </a:spcAft>
              <a:buClr>
                <a:srgbClr val="4D7C0F"/>
              </a:buClr>
              <a:buChar char="•"/>
            </a:pPr>
            <a:r>
              <a:rPr sz="1800" b="0">
                <a:solidFill>
                  <a:srgbClr val="3F4A3C"/>
                </a:solidFill>
                <a:latin typeface="Arial"/>
              </a:rPr>
              <a:t>Свежая выпечка и готовые завтраки от проверенных локальных фабрик-кухонь</a:t>
            </a:r>
          </a:p>
          <a:p>
            <a:pPr algn="l" marL="251460" indent="-251460">
              <a:lnSpc>
                <a:spcPct val="100000"/>
              </a:lnSpc>
              <a:spcAft>
                <a:spcPts val="810"/>
              </a:spcAft>
              <a:buClr>
                <a:srgbClr val="4D7C0F"/>
              </a:buClr>
              <a:buChar char="•"/>
            </a:pPr>
            <a:r>
              <a:rPr sz="1800" b="0">
                <a:solidFill>
                  <a:srgbClr val="3F4A3C"/>
                </a:solidFill>
                <a:latin typeface="Arial"/>
              </a:rPr>
              <a:t>Быстрый сервис to-go плюс 14 посадочных мест для комфортной работы с ноутбуком</a:t>
            </a:r>
          </a:p>
          <a:p>
            <a:pPr algn="l" marL="251460" indent="-251460">
              <a:lnSpc>
                <a:spcPct val="100000"/>
              </a:lnSpc>
              <a:buClr>
                <a:srgbClr val="4D7C0F"/>
              </a:buClr>
              <a:buChar char="•"/>
            </a:pPr>
            <a:r>
              <a:rPr sz="1800" b="0">
                <a:solidFill>
                  <a:srgbClr val="3F4A3C"/>
                </a:solidFill>
                <a:latin typeface="Arial"/>
              </a:rPr>
              <a:t>Цифровая программа лояльности для стимулирования повторных покупок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6438900"/>
            <a:ext cx="1524000" cy="2133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960" b="0">
                <a:solidFill>
                  <a:srgbClr val="3F4A3C"/>
                </a:solidFill>
                <a:latin typeface="Arial"/>
              </a:rPr>
              <a:t>3 / 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09600" y="609600"/>
            <a:ext cx="685800" cy="60960"/>
          </a:xfrm>
          <a:prstGeom prst="rect">
            <a:avLst/>
          </a:prstGeom>
          <a:solidFill>
            <a:srgbClr val="4D7C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838200"/>
            <a:ext cx="10972800" cy="6629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1F3D2B"/>
                </a:solidFill>
                <a:latin typeface="Arial"/>
              </a:rPr>
              <a:t>Ключевые финансовые показатели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600" y="2423160"/>
            <a:ext cx="2514600" cy="3200400"/>
          </a:xfrm>
          <a:prstGeom prst="roundRect">
            <a:avLst>
              <a:gd name="adj" fmla="val 4000"/>
            </a:avLst>
          </a:prstGeom>
          <a:solidFill>
            <a:srgbClr val="E8E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2766060"/>
            <a:ext cx="2057400" cy="1371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3600" b="1">
                <a:solidFill>
                  <a:srgbClr val="4D7C0F"/>
                </a:solidFill>
                <a:latin typeface="Arial"/>
              </a:rPr>
              <a:t>3,8 млн 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4061460"/>
            <a:ext cx="2057400" cy="5943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560" b="0">
                <a:solidFill>
                  <a:srgbClr val="3F4A3C"/>
                </a:solidFill>
                <a:latin typeface="Arial"/>
              </a:rPr>
              <a:t>Объем требуемых инвестиций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29000" y="2423160"/>
            <a:ext cx="2514600" cy="3200400"/>
          </a:xfrm>
          <a:prstGeom prst="roundRect">
            <a:avLst>
              <a:gd name="adj" fmla="val 4000"/>
            </a:avLst>
          </a:prstGeom>
          <a:solidFill>
            <a:srgbClr val="E8E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0" y="3032760"/>
            <a:ext cx="2057400" cy="853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3840" b="1">
                <a:solidFill>
                  <a:srgbClr val="4D7C0F"/>
                </a:solidFill>
                <a:latin typeface="Arial"/>
              </a:rPr>
              <a:t>14 мес.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4061460"/>
            <a:ext cx="2057400" cy="5943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560" b="0">
                <a:solidFill>
                  <a:srgbClr val="3F4A3C"/>
                </a:solidFill>
                <a:latin typeface="Arial"/>
              </a:rPr>
              <a:t>Срок окупаемости вложений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48400" y="2423160"/>
            <a:ext cx="2514600" cy="3200400"/>
          </a:xfrm>
          <a:prstGeom prst="roundRect">
            <a:avLst>
              <a:gd name="adj" fmla="val 4000"/>
            </a:avLst>
          </a:prstGeom>
          <a:solidFill>
            <a:srgbClr val="E8E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77000" y="2933700"/>
            <a:ext cx="2057400" cy="11201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5040" b="1">
                <a:solidFill>
                  <a:srgbClr val="4D7C0F"/>
                </a:solidFill>
                <a:latin typeface="Arial"/>
              </a:rPr>
              <a:t>29%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4061460"/>
            <a:ext cx="2057400" cy="5943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560" b="0">
                <a:solidFill>
                  <a:srgbClr val="3F4A3C"/>
                </a:solidFill>
                <a:latin typeface="Arial"/>
              </a:rPr>
              <a:t>Рентабельность проекта (IRR)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067800" y="2423160"/>
            <a:ext cx="2514600" cy="3200400"/>
          </a:xfrm>
          <a:prstGeom prst="roundRect">
            <a:avLst>
              <a:gd name="adj" fmla="val 4000"/>
            </a:avLst>
          </a:prstGeom>
          <a:solidFill>
            <a:srgbClr val="E8E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296400" y="2933700"/>
            <a:ext cx="2057400" cy="11201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5040" b="1">
                <a:solidFill>
                  <a:srgbClr val="4D7C0F"/>
                </a:solidFill>
                <a:latin typeface="Arial"/>
              </a:rPr>
              <a:t>440 ₽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96400" y="4061460"/>
            <a:ext cx="2057400" cy="5943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560" b="0">
                <a:solidFill>
                  <a:srgbClr val="3F4A3C"/>
                </a:solidFill>
                <a:latin typeface="Arial"/>
              </a:rPr>
              <a:t>Плановый средний чек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8900"/>
            <a:ext cx="1524000" cy="2133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60" b="0">
                <a:solidFill>
                  <a:srgbClr val="3F4A3C"/>
                </a:solidFill>
                <a:latin typeface="Arial"/>
              </a:rPr>
              <a:t>4 / 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lide_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0"/>
            <a:ext cx="56388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09600" y="685800"/>
            <a:ext cx="685800" cy="60960"/>
          </a:xfrm>
          <a:prstGeom prst="rect">
            <a:avLst/>
          </a:prstGeom>
          <a:solidFill>
            <a:srgbClr val="4D7C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914400"/>
            <a:ext cx="5334000" cy="11887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120" b="1">
                <a:solidFill>
                  <a:srgbClr val="1F3D2B"/>
                </a:solidFill>
                <a:latin typeface="Arial"/>
              </a:rPr>
              <a:t>План реализации: запуск за 90 дней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293620"/>
            <a:ext cx="5334000" cy="3276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251460" indent="-251460">
              <a:lnSpc>
                <a:spcPct val="100000"/>
              </a:lnSpc>
              <a:spcAft>
                <a:spcPts val="810"/>
              </a:spcAft>
              <a:buClr>
                <a:srgbClr val="4D7C0F"/>
              </a:buClr>
              <a:buChar char="•"/>
            </a:pPr>
            <a:r>
              <a:rPr sz="1800" b="0">
                <a:solidFill>
                  <a:srgbClr val="3F4A3C"/>
                </a:solidFill>
                <a:latin typeface="Arial"/>
              </a:rPr>
              <a:t>Месяц 1: подписание долгосрочного договора аренды и финальный дизайн-проект</a:t>
            </a:r>
          </a:p>
          <a:p>
            <a:pPr algn="l" marL="251460" indent="-251460">
              <a:lnSpc>
                <a:spcPct val="100000"/>
              </a:lnSpc>
              <a:spcAft>
                <a:spcPts val="810"/>
              </a:spcAft>
              <a:buClr>
                <a:srgbClr val="4D7C0F"/>
              </a:buClr>
              <a:buChar char="•"/>
            </a:pPr>
            <a:r>
              <a:rPr sz="1800" b="0">
                <a:solidFill>
                  <a:srgbClr val="3F4A3C"/>
                </a:solidFill>
                <a:latin typeface="Arial"/>
              </a:rPr>
              <a:t>Месяц 2: ремонтно-строительные работы, поставка оборудования и мебели</a:t>
            </a:r>
          </a:p>
          <a:p>
            <a:pPr algn="l" marL="251460" indent="-251460">
              <a:lnSpc>
                <a:spcPct val="100000"/>
              </a:lnSpc>
              <a:spcAft>
                <a:spcPts val="810"/>
              </a:spcAft>
              <a:buClr>
                <a:srgbClr val="4D7C0F"/>
              </a:buClr>
              <a:buChar char="•"/>
            </a:pPr>
            <a:r>
              <a:rPr sz="1800" b="0">
                <a:solidFill>
                  <a:srgbClr val="3F4A3C"/>
                </a:solidFill>
                <a:latin typeface="Arial"/>
              </a:rPr>
              <a:t>Месяц 3: найм персонала, интеграция учетной системы и технический старт</a:t>
            </a:r>
          </a:p>
          <a:p>
            <a:pPr algn="l" marL="251460" indent="-251460">
              <a:lnSpc>
                <a:spcPct val="100000"/>
              </a:lnSpc>
              <a:buClr>
                <a:srgbClr val="4D7C0F"/>
              </a:buClr>
              <a:buChar char="•"/>
            </a:pPr>
            <a:r>
              <a:rPr sz="1800" b="0">
                <a:solidFill>
                  <a:srgbClr val="3F4A3C"/>
                </a:solidFill>
                <a:latin typeface="Arial"/>
              </a:rPr>
              <a:t>Старт маркетинговой кампании внутри района и официальное открытие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6438900"/>
            <a:ext cx="1524000" cy="2133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960" b="0">
                <a:solidFill>
                  <a:srgbClr val="3F4A3C"/>
                </a:solidFill>
                <a:latin typeface="Arial"/>
              </a:rPr>
              <a:t>5 / 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600" y="2514600"/>
            <a:ext cx="838200" cy="76200"/>
          </a:xfrm>
          <a:prstGeom prst="rect">
            <a:avLst/>
          </a:prstGeom>
          <a:solidFill>
            <a:srgbClr val="4D7C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2819400"/>
            <a:ext cx="8229600" cy="1463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840" b="1">
                <a:solidFill>
                  <a:srgbClr val="FFFFFF"/>
                </a:solidFill>
                <a:latin typeface="Arial"/>
              </a:rPr>
              <a:t>Инвестиционное предложение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4358640"/>
            <a:ext cx="8229600" cy="20345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251460" indent="-251460">
              <a:lnSpc>
                <a:spcPct val="100000"/>
              </a:lnSpc>
              <a:spcAft>
                <a:spcPts val="810"/>
              </a:spcAft>
              <a:buClr>
                <a:srgbClr val="4D7C0F"/>
              </a:buClr>
              <a:buChar char="•"/>
            </a:pPr>
            <a:r>
              <a:rPr sz="1800" b="0">
                <a:solidFill>
                  <a:srgbClr val="E2E8F0"/>
                </a:solidFill>
                <a:latin typeface="Arial"/>
              </a:rPr>
              <a:t>Доля инвестора — 35% чистой прибыли после возврата инвестиций</a:t>
            </a:r>
          </a:p>
          <a:p>
            <a:pPr algn="l" marL="251460" indent="-251460">
              <a:lnSpc>
                <a:spcPct val="100000"/>
              </a:lnSpc>
              <a:spcAft>
                <a:spcPts val="810"/>
              </a:spcAft>
              <a:buClr>
                <a:srgbClr val="4D7C0F"/>
              </a:buClr>
              <a:buChar char="•"/>
            </a:pPr>
            <a:r>
              <a:rPr sz="1800" b="0">
                <a:solidFill>
                  <a:srgbClr val="E2E8F0"/>
                </a:solidFill>
                <a:latin typeface="Arial"/>
              </a:rPr>
              <a:t>Приоритетный возврат 70% операционной прибыли до закрытия тела вложений</a:t>
            </a:r>
          </a:p>
          <a:p>
            <a:pPr algn="l" marL="251460" indent="-251460">
              <a:lnSpc>
                <a:spcPct val="100000"/>
              </a:lnSpc>
              <a:buClr>
                <a:srgbClr val="4D7C0F"/>
              </a:buClr>
              <a:buChar char="•"/>
            </a:pPr>
            <a:r>
              <a:rPr sz="1800" b="0">
                <a:solidFill>
                  <a:srgbClr val="E2E8F0"/>
                </a:solidFill>
                <a:latin typeface="Arial"/>
              </a:rPr>
              <a:t>Прозрачная онлайн-отчетность в системе учета с ежедневным доступом к метрикам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