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Приветствую коллег. Сегодня мы подводим итоги третьего квартала, оцениваем окупаемость маркетинговых инвестиций и синхронизируем планы перед финальным кварталом года.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Мы перевыполнили квартальный план по объёму целевого трафика. Снижение CAC произошло благодаря точечной оптимизации контекста и перераспределению бюджета в сторону наиболее конверсионных каналов.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Основным драйвером стала сквозная аналитика: мы теперь видим путь клиента до закрытия сделки. Это помогло устранить каналы с нулевой окупаемостью и масштабировать рабочие связки.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Эксперимент с инфлюенс-маркетингом показал охваты, но почти нулевую конверсию в продажи. Мы зафиксировали этот опыт и полностью закрыли канал, перенаправив ресурсы в performance-маркетинг.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 четвёртом квартале фокус смещается на подготовку к высокому сезону и работу с текущей клиентской базой. Мы планируем удержать темп прироста лидов при сохранении текущего уровня CAC.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Спасибо за внимание. Команда готова ответить на вопросы по метрикам и детализации плана распределения бюджета на предстоящий период.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743200"/>
            <a:ext cx="838200" cy="762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3048000"/>
            <a:ext cx="8229600" cy="1645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4320" b="1">
                <a:solidFill>
                  <a:srgbClr val="FFFFFF"/>
                </a:solidFill>
                <a:latin typeface="Arial"/>
              </a:rPr>
              <a:t>Отчёт отдела маркетинга: III квартал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770120"/>
            <a:ext cx="82296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0">
                <a:solidFill>
                  <a:srgbClr val="E2E8F0"/>
                </a:solidFill>
                <a:latin typeface="Arial"/>
              </a:rPr>
              <a:t>Ключевые показатели, анализ гипотез и стратегия на IV квартал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685800" cy="60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10972800" cy="1143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F172A"/>
                </a:solidFill>
                <a:latin typeface="Arial"/>
              </a:rPr>
              <a:t>Ключевые показатели эффективности за III квартал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266700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3192780"/>
            <a:ext cx="2057400" cy="1089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4920" b="1">
                <a:solidFill>
                  <a:srgbClr val="2563EB"/>
                </a:solidFill>
                <a:latin typeface="Arial"/>
              </a:rPr>
              <a:t>+24%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305300"/>
            <a:ext cx="20574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34155"/>
                </a:solidFill>
                <a:latin typeface="Arial"/>
              </a:rPr>
              <a:t>Прирост квалифицированных лидов к прошлому кварталу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266700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3177540"/>
            <a:ext cx="2057400" cy="1120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5040" b="1">
                <a:solidFill>
                  <a:srgbClr val="2563EB"/>
                </a:solidFill>
                <a:latin typeface="Arial"/>
              </a:rPr>
              <a:t>-15%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4305300"/>
            <a:ext cx="2057400" cy="1089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34155"/>
                </a:solidFill>
                <a:latin typeface="Arial"/>
              </a:rPr>
              <a:t>Снижение средней стоимости привлечения клиента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8400" y="266700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7000" y="3177540"/>
            <a:ext cx="2057400" cy="1120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5040" b="1">
                <a:solidFill>
                  <a:srgbClr val="2563EB"/>
                </a:solidFill>
                <a:latin typeface="Arial"/>
              </a:rPr>
              <a:t>4.8x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4305300"/>
            <a:ext cx="2057400" cy="1089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34155"/>
                </a:solidFill>
                <a:latin typeface="Arial"/>
              </a:rPr>
              <a:t>Возврат инвестиций в маркетинг по итогам квартала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67800" y="2667000"/>
            <a:ext cx="2514600" cy="320040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96400" y="3215640"/>
            <a:ext cx="2057400" cy="10134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4560" b="1">
                <a:solidFill>
                  <a:srgbClr val="2563EB"/>
                </a:solidFill>
                <a:latin typeface="Arial"/>
              </a:rPr>
              <a:t>18.2M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96400" y="4305300"/>
            <a:ext cx="2057400" cy="1089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34155"/>
                </a:solidFill>
                <a:latin typeface="Arial"/>
              </a:rPr>
              <a:t>Суммарный медийный охват всех рекламных кампаний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34155"/>
                </a:solidFill>
                <a:latin typeface="Arial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lide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0"/>
            <a:ext cx="5638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685800"/>
            <a:ext cx="685800" cy="60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53340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120" b="1">
                <a:solidFill>
                  <a:srgbClr val="0F172A"/>
                </a:solidFill>
                <a:latin typeface="Arial"/>
              </a:rPr>
              <a:t>Результативные инициативы квартала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93620"/>
            <a:ext cx="5334000" cy="3566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Перезапуск контекстной рекламы сфокусировал трафик на высокомаржинальных продуктах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Внедрение сквозной аналитики позволило отключить нерентабельные каналы продвижения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Серия отраслевых вебинаров обеспечила рост конверсии B2B-лидов на треть</a:t>
            </a:r>
          </a:p>
          <a:p>
            <a:pPr algn="l" marL="251460" indent="-251460">
              <a:lnSpc>
                <a:spcPct val="100000"/>
              </a:lnSpc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Оптимизация посадочных страниц повысила конверсию первого экрана с 2.1% до 3.8%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60" b="0">
                <a:solidFill>
                  <a:srgbClr val="334155"/>
                </a:solidFill>
                <a:latin typeface="Arial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685800" cy="60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10972800" cy="6629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F172A"/>
                </a:solidFill>
                <a:latin typeface="Arial"/>
              </a:rPr>
              <a:t>Анализ гипотез: что сработало и зоны роста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1729740"/>
            <a:ext cx="5295900" cy="459486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29740"/>
            <a:ext cx="5295900" cy="60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34540"/>
            <a:ext cx="4686300" cy="449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1">
                <a:solidFill>
                  <a:srgbClr val="0F172A"/>
                </a:solidFill>
                <a:latin typeface="Arial"/>
              </a:rPr>
              <a:t>Что сработало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4686300" cy="1760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2563EB"/>
              </a:buClr>
              <a:buChar char="•"/>
            </a:pPr>
            <a:r>
              <a:rPr sz="1560" b="0">
                <a:solidFill>
                  <a:srgbClr val="334155"/>
                </a:solidFill>
                <a:latin typeface="Arial"/>
              </a:rPr>
              <a:t>Фокус на экспертных публикациях в профильных деловых медиа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2563EB"/>
              </a:buClr>
              <a:buChar char="•"/>
            </a:pPr>
            <a:r>
              <a:rPr sz="1560" b="0">
                <a:solidFill>
                  <a:srgbClr val="334155"/>
                </a:solidFill>
                <a:latin typeface="Arial"/>
              </a:rPr>
              <a:t>Персонализированные цепочки писем для сегмента Enterprise</a:t>
            </a:r>
          </a:p>
          <a:p>
            <a:pPr algn="l" marL="213360" indent="-213360">
              <a:lnSpc>
                <a:spcPct val="100000"/>
              </a:lnSpc>
              <a:buClr>
                <a:srgbClr val="2563EB"/>
              </a:buClr>
              <a:buChar char="•"/>
            </a:pPr>
            <a:r>
              <a:rPr sz="1560" b="0">
                <a:solidFill>
                  <a:srgbClr val="334155"/>
                </a:solidFill>
                <a:latin typeface="Arial"/>
              </a:rPr>
              <a:t>Ретаргетинг на аудиторию незавершенных заявок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86500" y="1729740"/>
            <a:ext cx="5295900" cy="4594860"/>
          </a:xfrm>
          <a:prstGeom prst="roundRect">
            <a:avLst>
              <a:gd name="adj" fmla="val 4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86500" y="1729740"/>
            <a:ext cx="5295900" cy="60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1300" y="2034540"/>
            <a:ext cx="4686300" cy="449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1">
                <a:solidFill>
                  <a:srgbClr val="0F172A"/>
                </a:solidFill>
                <a:latin typeface="Arial"/>
              </a:rPr>
              <a:t>Что не сработало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1300" y="2560320"/>
            <a:ext cx="4686300" cy="17602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2563EB"/>
              </a:buClr>
              <a:buChar char="•"/>
            </a:pPr>
            <a:r>
              <a:rPr sz="1560" b="0">
                <a:solidFill>
                  <a:srgbClr val="334155"/>
                </a:solidFill>
                <a:latin typeface="Arial"/>
              </a:rPr>
              <a:t>Интеграции у лидеров мнений не дали целевой B2B-конверсии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2563EB"/>
              </a:buClr>
              <a:buChar char="•"/>
            </a:pPr>
            <a:r>
              <a:rPr sz="1560" b="0">
                <a:solidFill>
                  <a:srgbClr val="334155"/>
                </a:solidFill>
                <a:latin typeface="Arial"/>
              </a:rPr>
              <a:t>Холодный email-аутрич показал слишком высокую стоимость лида</a:t>
            </a:r>
          </a:p>
          <a:p>
            <a:pPr algn="l" marL="213360" indent="-213360">
              <a:lnSpc>
                <a:spcPct val="100000"/>
              </a:lnSpc>
              <a:buClr>
                <a:srgbClr val="2563EB"/>
              </a:buClr>
              <a:buChar char="•"/>
            </a:pPr>
            <a:r>
              <a:rPr sz="1560" b="0">
                <a:solidFill>
                  <a:srgbClr val="334155"/>
                </a:solidFill>
                <a:latin typeface="Arial"/>
              </a:rPr>
              <a:t>Тестирование аудиорекламы в подкастах не оправдало бюджет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34155"/>
                </a:solidFill>
                <a:latin typeface="Arial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0"/>
            <a:ext cx="5638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685800"/>
            <a:ext cx="685800" cy="60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5334000" cy="1615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F172A"/>
                </a:solidFill>
                <a:latin typeface="Arial"/>
              </a:rPr>
              <a:t>Приоритетные направления на IV квартал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20340"/>
            <a:ext cx="5334000" cy="2994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Масштабирование performance-каналов к сезонному пику спроса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Запуск обновленной программы лояльности для повторных продаж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Внедрение AI-ассистентов для ускоренной квалификации входящих заявок</a:t>
            </a:r>
          </a:p>
          <a:p>
            <a:pPr algn="l" marL="251460" indent="-251460">
              <a:lnSpc>
                <a:spcPct val="100000"/>
              </a:lnSpc>
              <a:buClr>
                <a:srgbClr val="2563EB"/>
              </a:buClr>
              <a:buChar char="•"/>
            </a:pPr>
            <a:r>
              <a:rPr sz="1800" b="0">
                <a:solidFill>
                  <a:srgbClr val="334155"/>
                </a:solidFill>
                <a:latin typeface="Arial"/>
              </a:rPr>
              <a:t>Организация закрытой клиентской конференции по итогам года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60" b="0">
                <a:solidFill>
                  <a:srgbClr val="334155"/>
                </a:solidFill>
                <a:latin typeface="Arial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514600"/>
            <a:ext cx="838200" cy="762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819400"/>
            <a:ext cx="8229600" cy="146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840" b="1">
                <a:solidFill>
                  <a:srgbClr val="FFFFFF"/>
                </a:solidFill>
                <a:latin typeface="Arial"/>
              </a:rPr>
              <a:t>Стратегический фокус на IV квартал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358640"/>
            <a:ext cx="8229600" cy="20345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Жесткий контроль unit-экономики и стоимости привлечения на фоне роста ставок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2563EB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Максимальная концентрация ресурсов на ключевых продуктах с быстрым циклом сделки</a:t>
            </a:r>
          </a:p>
          <a:p>
            <a:pPr algn="l" marL="251460" indent="-251460">
              <a:lnSpc>
                <a:spcPct val="100000"/>
              </a:lnSpc>
              <a:buClr>
                <a:srgbClr val="2563EB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Готовность маркетинговой инфраструктуры к выполнению годового целевого плана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