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Приветствуйте класс и объявите тему урока. Спросите учеников, задумывались ли они, откуда берется вся энергия в живой природе. Подчеркните, что этот процесс лежит в основе существования почти всех обитателей планеты.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Разберите каждый компонент уравнения фотосинтеза. Обратите внимание на роль хлоропластов и хлорофилла в клетках мякоти листа. Напомните восьмиклассникам анатомическое строение листа, изученное ранее.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Объясните ключевое различие двух стадий фотосинтеза. Обратите внимание учеников, что темновая фаза может протекать и днем, так как само название указывает лишь на независимость ферментов от прямого света. Укажите, что кислород образуется именно при расщеплении воды, а не из углекислого газа.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Приведите эти цифры, чтобы проиллюстрировать глобальное значение зеленых растений. Обсудите космическую роль растений, о которой писал выдающийся русский ученый Климент Тимирязев. Напомните о формировании озонового экрана Земли за счет кислорода.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Организуйте быструю фронтальную беседу с классом по представленным вопросам. Дайте ученикам минуту на размышление перед ответом. Зафиксируйте понимание связи между строением органоида и этапами синтеза.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Подведите итог занятия и похвалите класс за активную работу. Сформулируйте домашнее задание по соответствующему параграфу учебника. Ответьте на оставшиеся вопросы учащихся.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Relationship Id="rId3" Type="http://schemas.openxmlformats.org/officeDocument/2006/relationships/notesSlide" Target="../notesSlides/notesSlide6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0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2743200"/>
            <a:ext cx="838200" cy="7620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3048000"/>
            <a:ext cx="8229600" cy="16459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4320" b="1">
                <a:solidFill>
                  <a:srgbClr val="FFFFFF"/>
                </a:solidFill>
                <a:latin typeface="Arial"/>
              </a:rPr>
              <a:t>Фотосинтез: фабрика жизни на Земле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4770120"/>
            <a:ext cx="8229600" cy="4495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039" b="0">
                <a:solidFill>
                  <a:srgbClr val="E2E8F0"/>
                </a:solidFill>
                <a:latin typeface="Arial"/>
              </a:rPr>
              <a:t>Урок биологии для 8 класса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lide_1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6388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248400" y="685800"/>
            <a:ext cx="685800" cy="6096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248400" y="914400"/>
            <a:ext cx="5334000" cy="1615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F3D2B"/>
                </a:solidFill>
                <a:latin typeface="Arial"/>
              </a:rPr>
              <a:t>Что необходимо растению для фотосинтеза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248400" y="2720340"/>
            <a:ext cx="5334000" cy="29946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Солнечный свет как неисчерпаемый источник лучистой энергии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Вода, поступающая из почвы через проводящие ткани корня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Углекислый газ, проникающий в клетки листа через устьица</a:t>
            </a:r>
          </a:p>
          <a:p>
            <a:pPr algn="l" marL="251460" indent="-251460">
              <a:lnSpc>
                <a:spcPct val="100000"/>
              </a:lnSpc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Хлорофилл — зеленый пигмент, улавливающий кванты света в хлоропластах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058400" y="6438900"/>
            <a:ext cx="1524000" cy="213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60" b="0">
                <a:solidFill>
                  <a:srgbClr val="3F4A3C"/>
                </a:solidFill>
                <a:latin typeface="Arial"/>
              </a:rPr>
              <a:t>2 / 6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685800" cy="6096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838200"/>
            <a:ext cx="10972800" cy="6629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F3D2B"/>
                </a:solidFill>
                <a:latin typeface="Arial"/>
              </a:rPr>
              <a:t>Световая и темновая стадии процесса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1729740"/>
            <a:ext cx="5295900" cy="4594860"/>
          </a:xfrm>
          <a:prstGeom prst="roundRect">
            <a:avLst>
              <a:gd name="adj" fmla="val 4000"/>
            </a:avLst>
          </a:prstGeom>
          <a:solidFill>
            <a:srgbClr val="E8E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609600" y="1729740"/>
            <a:ext cx="5295900" cy="6096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914400" y="2034540"/>
            <a:ext cx="4686300" cy="44958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039" b="1">
                <a:solidFill>
                  <a:srgbClr val="1F3D2B"/>
                </a:solidFill>
                <a:latin typeface="Arial"/>
              </a:rPr>
              <a:t>Световая фаза (на свету)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14400" y="2560320"/>
            <a:ext cx="4686300" cy="2346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13360" indent="-213360">
              <a:lnSpc>
                <a:spcPct val="100000"/>
              </a:lnSpc>
              <a:spcAft>
                <a:spcPts val="702"/>
              </a:spcAft>
              <a:buClr>
                <a:srgbClr val="4D7C0F"/>
              </a:buClr>
              <a:buChar char="•"/>
            </a:pPr>
            <a:r>
              <a:rPr sz="1560" b="0">
                <a:solidFill>
                  <a:srgbClr val="3F4A3C"/>
                </a:solidFill>
                <a:latin typeface="Arial"/>
              </a:rPr>
              <a:t>Идет на внутренних мембранах тилакоидов</a:t>
            </a:r>
          </a:p>
          <a:p>
            <a:pPr algn="l" marL="213360" indent="-213360">
              <a:lnSpc>
                <a:spcPct val="100000"/>
              </a:lnSpc>
              <a:spcAft>
                <a:spcPts val="702"/>
              </a:spcAft>
              <a:buClr>
                <a:srgbClr val="4D7C0F"/>
              </a:buClr>
              <a:buChar char="•"/>
            </a:pPr>
            <a:r>
              <a:rPr sz="1560" b="0">
                <a:solidFill>
                  <a:srgbClr val="3F4A3C"/>
                </a:solidFill>
                <a:latin typeface="Arial"/>
              </a:rPr>
              <a:t>Энергия света расщепляет воду — идет фотолиз</a:t>
            </a:r>
          </a:p>
          <a:p>
            <a:pPr algn="l" marL="213360" indent="-213360">
              <a:lnSpc>
                <a:spcPct val="100000"/>
              </a:lnSpc>
              <a:spcAft>
                <a:spcPts val="702"/>
              </a:spcAft>
              <a:buClr>
                <a:srgbClr val="4D7C0F"/>
              </a:buClr>
              <a:buChar char="•"/>
            </a:pPr>
            <a:r>
              <a:rPr sz="1560" b="0">
                <a:solidFill>
                  <a:srgbClr val="3F4A3C"/>
                </a:solidFill>
                <a:latin typeface="Arial"/>
              </a:rPr>
              <a:t>Кислород выделяется в воздух как побочный продукт</a:t>
            </a:r>
          </a:p>
          <a:p>
            <a:pPr algn="l" marL="213360" indent="-213360">
              <a:lnSpc>
                <a:spcPct val="100000"/>
              </a:lnSpc>
              <a:buClr>
                <a:srgbClr val="4D7C0F"/>
              </a:buClr>
              <a:buChar char="•"/>
            </a:pPr>
            <a:r>
              <a:rPr sz="1560" b="0">
                <a:solidFill>
                  <a:srgbClr val="3F4A3C"/>
                </a:solidFill>
                <a:latin typeface="Arial"/>
              </a:rPr>
              <a:t>Синтезируются богатые энергией молекулы АТФ и НАДФ-Н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6286500" y="1729740"/>
            <a:ext cx="5295900" cy="4594860"/>
          </a:xfrm>
          <a:prstGeom prst="roundRect">
            <a:avLst>
              <a:gd name="adj" fmla="val 4000"/>
            </a:avLst>
          </a:prstGeom>
          <a:solidFill>
            <a:srgbClr val="E8E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Rectangle 9"/>
          <p:cNvSpPr/>
          <p:nvPr/>
        </p:nvSpPr>
        <p:spPr>
          <a:xfrm>
            <a:off x="6286500" y="1729740"/>
            <a:ext cx="5295900" cy="6096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591300" y="2034540"/>
            <a:ext cx="4686300" cy="7772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2039" b="1">
                <a:solidFill>
                  <a:srgbClr val="1F3D2B"/>
                </a:solidFill>
                <a:latin typeface="Arial"/>
              </a:rPr>
              <a:t>Темновая фаза (свет не нужен)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91300" y="2887980"/>
            <a:ext cx="4686300" cy="23469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13360" indent="-213360">
              <a:lnSpc>
                <a:spcPct val="100000"/>
              </a:lnSpc>
              <a:spcAft>
                <a:spcPts val="702"/>
              </a:spcAft>
              <a:buClr>
                <a:srgbClr val="4D7C0F"/>
              </a:buClr>
              <a:buChar char="•"/>
            </a:pPr>
            <a:r>
              <a:rPr sz="1560" b="0">
                <a:solidFill>
                  <a:srgbClr val="3F4A3C"/>
                </a:solidFill>
                <a:latin typeface="Arial"/>
              </a:rPr>
              <a:t>Протекает в жидком веществе стромы хлоропласта</a:t>
            </a:r>
          </a:p>
          <a:p>
            <a:pPr algn="l" marL="213360" indent="-213360">
              <a:lnSpc>
                <a:spcPct val="100000"/>
              </a:lnSpc>
              <a:spcAft>
                <a:spcPts val="702"/>
              </a:spcAft>
              <a:buClr>
                <a:srgbClr val="4D7C0F"/>
              </a:buClr>
              <a:buChar char="•"/>
            </a:pPr>
            <a:r>
              <a:rPr sz="1560" b="0">
                <a:solidFill>
                  <a:srgbClr val="3F4A3C"/>
                </a:solidFill>
                <a:latin typeface="Arial"/>
              </a:rPr>
              <a:t>Использует запасенную энергию молекул АТФ</a:t>
            </a:r>
          </a:p>
          <a:p>
            <a:pPr algn="l" marL="213360" indent="-213360">
              <a:lnSpc>
                <a:spcPct val="100000"/>
              </a:lnSpc>
              <a:spcAft>
                <a:spcPts val="702"/>
              </a:spcAft>
              <a:buClr>
                <a:srgbClr val="4D7C0F"/>
              </a:buClr>
              <a:buChar char="•"/>
            </a:pPr>
            <a:r>
              <a:rPr sz="1560" b="0">
                <a:solidFill>
                  <a:srgbClr val="3F4A3C"/>
                </a:solidFill>
                <a:latin typeface="Arial"/>
              </a:rPr>
              <a:t>Углекислый газ связывается и восстанавливается</a:t>
            </a:r>
          </a:p>
          <a:p>
            <a:pPr algn="l" marL="213360" indent="-213360">
              <a:lnSpc>
                <a:spcPct val="100000"/>
              </a:lnSpc>
              <a:buClr>
                <a:srgbClr val="4D7C0F"/>
              </a:buClr>
              <a:buChar char="•"/>
            </a:pPr>
            <a:r>
              <a:rPr sz="1560" b="0">
                <a:solidFill>
                  <a:srgbClr val="3F4A3C"/>
                </a:solidFill>
                <a:latin typeface="Arial"/>
              </a:rPr>
              <a:t>Синтезируется конечный продукт — молекула глюкозы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058400" y="6438900"/>
            <a:ext cx="1524000" cy="213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60" b="0">
                <a:solidFill>
                  <a:srgbClr val="3F4A3C"/>
                </a:solidFill>
                <a:latin typeface="Arial"/>
              </a:rPr>
              <a:t>3 / 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609600" y="609600"/>
            <a:ext cx="685800" cy="6096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838200"/>
            <a:ext cx="10972800" cy="6629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000" b="1">
                <a:solidFill>
                  <a:srgbClr val="1F3D2B"/>
                </a:solidFill>
                <a:latin typeface="Arial"/>
              </a:rPr>
              <a:t>Планетарный масштаб фотосинтеза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609600" y="2423160"/>
            <a:ext cx="3451860" cy="3200400"/>
          </a:xfrm>
          <a:prstGeom prst="roundRect">
            <a:avLst>
              <a:gd name="adj" fmla="val 4000"/>
            </a:avLst>
          </a:prstGeom>
          <a:solidFill>
            <a:srgbClr val="E8E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38200" y="2933700"/>
            <a:ext cx="2994660" cy="11201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5040" b="1">
                <a:solidFill>
                  <a:srgbClr val="4D7C0F"/>
                </a:solidFill>
                <a:latin typeface="Arial"/>
              </a:rPr>
              <a:t>21%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38200" y="4061460"/>
            <a:ext cx="2994660" cy="838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60" b="0">
                <a:solidFill>
                  <a:srgbClr val="3F4A3C"/>
                </a:solidFill>
                <a:latin typeface="Arial"/>
              </a:rPr>
              <a:t>содержание кислорода в современной атмосфере благодаря растениям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66260" y="2423160"/>
            <a:ext cx="3451860" cy="3200400"/>
          </a:xfrm>
          <a:prstGeom prst="roundRect">
            <a:avLst>
              <a:gd name="adj" fmla="val 4000"/>
            </a:avLst>
          </a:prstGeom>
          <a:solidFill>
            <a:srgbClr val="E8E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4594860" y="3048000"/>
            <a:ext cx="2994660" cy="800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3600" b="1">
                <a:solidFill>
                  <a:srgbClr val="4D7C0F"/>
                </a:solidFill>
                <a:latin typeface="Arial"/>
              </a:rPr>
              <a:t>150 млрд т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94860" y="4061460"/>
            <a:ext cx="2994660" cy="838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60" b="0">
                <a:solidFill>
                  <a:srgbClr val="3F4A3C"/>
                </a:solidFill>
                <a:latin typeface="Arial"/>
              </a:rPr>
              <a:t>органического вещества синтезируют автотрофы Земли каждый год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8122920" y="2423160"/>
            <a:ext cx="3451860" cy="3200400"/>
          </a:xfrm>
          <a:prstGeom prst="roundRect">
            <a:avLst>
              <a:gd name="adj" fmla="val 4000"/>
            </a:avLst>
          </a:prstGeom>
          <a:solidFill>
            <a:srgbClr val="E8E4D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351520" y="3048000"/>
            <a:ext cx="2994660" cy="800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3600" b="1">
                <a:solidFill>
                  <a:srgbClr val="4D7C0F"/>
                </a:solidFill>
                <a:latin typeface="Arial"/>
              </a:rPr>
              <a:t>200 млрд т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8351520" y="4061460"/>
            <a:ext cx="2994660" cy="8382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ctr">
              <a:lnSpc>
                <a:spcPct val="100000"/>
              </a:lnSpc>
            </a:pPr>
            <a:r>
              <a:rPr sz="1560" b="0">
                <a:solidFill>
                  <a:srgbClr val="3F4A3C"/>
                </a:solidFill>
                <a:latin typeface="Arial"/>
              </a:rPr>
              <a:t>чистого кислорода поставляется растениями в биосферу ежегодно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058400" y="6438900"/>
            <a:ext cx="1524000" cy="213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r">
              <a:lnSpc>
                <a:spcPct val="100000"/>
              </a:lnSpc>
            </a:pPr>
            <a:r>
              <a:rPr sz="960" b="0">
                <a:solidFill>
                  <a:srgbClr val="3F4A3C"/>
                </a:solidFill>
                <a:latin typeface="Arial"/>
              </a:rPr>
              <a:t>4 / 6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7F5E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pic>
        <p:nvPicPr>
          <p:cNvPr id="3" name="Picture 2" descr="slide_4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53200" y="0"/>
            <a:ext cx="5638800" cy="6858000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609600" y="685800"/>
            <a:ext cx="685800" cy="6096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09600" y="914400"/>
            <a:ext cx="5334000" cy="118872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120" b="1">
                <a:solidFill>
                  <a:srgbClr val="1F3D2B"/>
                </a:solidFill>
                <a:latin typeface="Arial"/>
              </a:rPr>
              <a:t>Вопросы для самопроверки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09600" y="2293620"/>
            <a:ext cx="5334000" cy="270510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В каких органоидах и клеточных структурах идет фотосинтез?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В какую фазу образуется свободный кислород и из какого вещества?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Какое вещество служит основным энергетическим итогом процесса?</a:t>
            </a:r>
          </a:p>
          <a:p>
            <a:pPr algn="l" marL="251460" indent="-251460">
              <a:lnSpc>
                <a:spcPct val="100000"/>
              </a:lnSpc>
              <a:buClr>
                <a:srgbClr val="4D7C0F"/>
              </a:buClr>
              <a:buChar char="•"/>
            </a:pPr>
            <a:r>
              <a:rPr sz="1800" b="0">
                <a:solidFill>
                  <a:srgbClr val="3F4A3C"/>
                </a:solidFill>
                <a:latin typeface="Arial"/>
              </a:rPr>
              <a:t>Почему растения называют первичными продуцентами биосферы?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38900"/>
            <a:ext cx="1524000" cy="21336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960" b="0">
                <a:solidFill>
                  <a:srgbClr val="3F4A3C"/>
                </a:solidFill>
                <a:latin typeface="Arial"/>
              </a:rPr>
              <a:t>5 / 6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lide_5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609600" y="3124200"/>
            <a:ext cx="838200" cy="76200"/>
          </a:xfrm>
          <a:prstGeom prst="rect">
            <a:avLst/>
          </a:prstGeom>
          <a:solidFill>
            <a:srgbClr val="4D7C0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09600" y="3429000"/>
            <a:ext cx="8229600" cy="8534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>
              <a:lnSpc>
                <a:spcPct val="100000"/>
              </a:lnSpc>
            </a:pPr>
            <a:r>
              <a:rPr sz="3840" b="1">
                <a:solidFill>
                  <a:srgbClr val="FFFFFF"/>
                </a:solidFill>
                <a:latin typeface="Arial"/>
              </a:rPr>
              <a:t>Главные выводы урока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4358640"/>
            <a:ext cx="8229600" cy="2034540"/>
          </a:xfrm>
          <a:prstGeom prst="rect">
            <a:avLst/>
          </a:prstGeom>
          <a:noFill/>
        </p:spPr>
        <p:txBody>
          <a:bodyPr wrap="square" lIns="0" rIns="0" tIns="0" bIns="0" anchor="t"/>
          <a:lstStyle/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E2E8F0"/>
                </a:solidFill>
                <a:latin typeface="Arial"/>
              </a:rPr>
              <a:t>Фотосинтез преобразует световую энергию в энергию химических связей глюкозы.</a:t>
            </a:r>
          </a:p>
          <a:p>
            <a:pPr algn="l" marL="251460" indent="-251460">
              <a:lnSpc>
                <a:spcPct val="100000"/>
              </a:lnSpc>
              <a:spcAft>
                <a:spcPts val="810"/>
              </a:spcAft>
              <a:buClr>
                <a:srgbClr val="4D7C0F"/>
              </a:buClr>
              <a:buChar char="•"/>
            </a:pPr>
            <a:r>
              <a:rPr sz="1800" b="0">
                <a:solidFill>
                  <a:srgbClr val="E2E8F0"/>
                </a:solidFill>
                <a:latin typeface="Arial"/>
              </a:rPr>
              <a:t>Процесс снабжает атмосферу планеты кислородом и поглощает парниковый газ.</a:t>
            </a:r>
          </a:p>
          <a:p>
            <a:pPr algn="l" marL="251460" indent="-251460">
              <a:lnSpc>
                <a:spcPct val="100000"/>
              </a:lnSpc>
              <a:buClr>
                <a:srgbClr val="4D7C0F"/>
              </a:buClr>
              <a:buChar char="•"/>
            </a:pPr>
            <a:r>
              <a:rPr sz="1800" b="0">
                <a:solidFill>
                  <a:srgbClr val="E2E8F0"/>
                </a:solidFill>
                <a:latin typeface="Arial"/>
              </a:rPr>
              <a:t>Растительный мир образует базовое звено пищевых цепей для всех гетеротрофов.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